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70" r:id="rId3"/>
    <p:sldId id="259" r:id="rId4"/>
    <p:sldId id="266" r:id="rId5"/>
    <p:sldId id="267" r:id="rId6"/>
    <p:sldId id="268" r:id="rId7"/>
    <p:sldId id="269" r:id="rId8"/>
    <p:sldId id="271" r:id="rId9"/>
    <p:sldId id="272" r:id="rId10"/>
    <p:sldId id="273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24" autoAdjust="0"/>
  </p:normalViewPr>
  <p:slideViewPr>
    <p:cSldViewPr>
      <p:cViewPr varScale="1">
        <p:scale>
          <a:sx n="85" d="100"/>
          <a:sy n="85" d="100"/>
        </p:scale>
        <p:origin x="-112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EBB7F-C508-45CD-9CDA-05D8B05FAB27}" type="datetimeFigureOut">
              <a:rPr lang="en-US" smtClean="0"/>
              <a:pPr/>
              <a:t>10/30/2023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3DC3E-2D3E-4BD4-A454-8E93E0E2B90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EBB7F-C508-45CD-9CDA-05D8B05FAB27}" type="datetimeFigureOut">
              <a:rPr lang="en-US" smtClean="0"/>
              <a:pPr/>
              <a:t>10/30/2023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3DC3E-2D3E-4BD4-A454-8E93E0E2B90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EBB7F-C508-45CD-9CDA-05D8B05FAB27}" type="datetimeFigureOut">
              <a:rPr lang="en-US" smtClean="0"/>
              <a:pPr/>
              <a:t>10/30/2023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3DC3E-2D3E-4BD4-A454-8E93E0E2B90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EBB7F-C508-45CD-9CDA-05D8B05FAB27}" type="datetimeFigureOut">
              <a:rPr lang="en-US" smtClean="0"/>
              <a:pPr/>
              <a:t>10/30/2023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3DC3E-2D3E-4BD4-A454-8E93E0E2B90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EBB7F-C508-45CD-9CDA-05D8B05FAB27}" type="datetimeFigureOut">
              <a:rPr lang="en-US" smtClean="0"/>
              <a:pPr/>
              <a:t>10/30/2023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3DC3E-2D3E-4BD4-A454-8E93E0E2B90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EBB7F-C508-45CD-9CDA-05D8B05FAB27}" type="datetimeFigureOut">
              <a:rPr lang="en-US" smtClean="0"/>
              <a:pPr/>
              <a:t>10/30/2023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3DC3E-2D3E-4BD4-A454-8E93E0E2B90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EBB7F-C508-45CD-9CDA-05D8B05FAB27}" type="datetimeFigureOut">
              <a:rPr lang="en-US" smtClean="0"/>
              <a:pPr/>
              <a:t>10/30/2023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3DC3E-2D3E-4BD4-A454-8E93E0E2B90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EBB7F-C508-45CD-9CDA-05D8B05FAB27}" type="datetimeFigureOut">
              <a:rPr lang="en-US" smtClean="0"/>
              <a:pPr/>
              <a:t>10/30/2023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3DC3E-2D3E-4BD4-A454-8E93E0E2B90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EBB7F-C508-45CD-9CDA-05D8B05FAB27}" type="datetimeFigureOut">
              <a:rPr lang="en-US" smtClean="0"/>
              <a:pPr/>
              <a:t>10/30/2023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3DC3E-2D3E-4BD4-A454-8E93E0E2B90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EBB7F-C508-45CD-9CDA-05D8B05FAB27}" type="datetimeFigureOut">
              <a:rPr lang="en-US" smtClean="0"/>
              <a:pPr/>
              <a:t>10/30/2023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3DC3E-2D3E-4BD4-A454-8E93E0E2B90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EBB7F-C508-45CD-9CDA-05D8B05FAB27}" type="datetimeFigureOut">
              <a:rPr lang="en-US" smtClean="0"/>
              <a:pPr/>
              <a:t>10/30/2023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3DC3E-2D3E-4BD4-A454-8E93E0E2B90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6EBB7F-C508-45CD-9CDA-05D8B05FAB27}" type="datetimeFigureOut">
              <a:rPr lang="en-US" smtClean="0"/>
              <a:pPr/>
              <a:t>10/30/2023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C3DC3E-2D3E-4BD4-A454-8E93E0E2B90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057400" y="1524000"/>
            <a:ext cx="4191000" cy="2209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676400" y="4495800"/>
            <a:ext cx="4191000" cy="1371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28600" y="0"/>
            <a:ext cx="8686800" cy="10772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en-US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Franklin Gothic Demi Cond" pitchFamily="34" charset="0"/>
              </a:rPr>
              <a:t>GOVT. CHANDULAL CHANDRAKAR ART’S &amp; SCIENCE COLLEGE PATAN</a:t>
            </a:r>
            <a:endParaRPr lang="en-US" sz="32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latin typeface="Franklin Gothic Demi Cond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4495800"/>
            <a:ext cx="3657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GUDED BY </a:t>
            </a:r>
          </a:p>
          <a:p>
            <a:r>
              <a:rPr lang="en-US" sz="2800" dirty="0" smtClean="0"/>
              <a:t>NIDHI SINGH THAKUR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5715000" y="4648200"/>
            <a:ext cx="304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SUBMITTED BY</a:t>
            </a:r>
          </a:p>
          <a:p>
            <a:r>
              <a:rPr lang="en-US" sz="2400" dirty="0" smtClean="0"/>
              <a:t>VIKASH KUMAR</a:t>
            </a:r>
            <a:endParaRPr lang="en-US" sz="2400" dirty="0"/>
          </a:p>
        </p:txBody>
      </p:sp>
      <p:pic>
        <p:nvPicPr>
          <p:cNvPr id="8" name="Picture 7" descr="patan colle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1400" y="2209800"/>
            <a:ext cx="1828800" cy="187906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0" y="14478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PROCEDURAL ORIENTED PROGRAMMING</a:t>
            </a:r>
            <a:endParaRPr lang="en-US" sz="2800" b="1" u="sng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609600"/>
            <a:ext cx="289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Conclusion: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1905000"/>
            <a:ext cx="35052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4000" dirty="0" smtClean="0"/>
              <a:t>Approach</a:t>
            </a:r>
          </a:p>
          <a:p>
            <a:pPr>
              <a:buFont typeface="Arial" pitchFamily="34" charset="0"/>
              <a:buChar char="•"/>
            </a:pPr>
            <a:r>
              <a:rPr lang="en-US" sz="4000" dirty="0" smtClean="0"/>
              <a:t>Error 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209800"/>
            <a:ext cx="91440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dirty="0" smtClean="0">
                <a:latin typeface="Algerian" pitchFamily="82" charset="0"/>
              </a:rPr>
              <a:t>THANK YOU</a:t>
            </a:r>
            <a:endParaRPr lang="en-US" sz="11500" dirty="0">
              <a:latin typeface="Algerian" pitchFamily="82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45720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Procedural Oriented Programming(POP)</a:t>
            </a:r>
            <a:endParaRPr lang="en-US" sz="4000" b="1" u="sng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600200"/>
            <a:ext cx="9144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POP(Procedural Oriented Programming) is a programming                     approach that are based on instruction. </a:t>
            </a:r>
          </a:p>
          <a:p>
            <a:endParaRPr lang="en-US" sz="2800" dirty="0" smtClean="0"/>
          </a:p>
          <a:p>
            <a:r>
              <a:rPr lang="en-US" sz="2800" dirty="0" smtClean="0"/>
              <a:t>Language -(C, FORTRAN )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0" y="3886200"/>
            <a:ext cx="1905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Example : </a:t>
            </a:r>
          </a:p>
          <a:p>
            <a:r>
              <a:rPr lang="en-US" sz="2800" dirty="0" smtClean="0"/>
              <a:t>  </a:t>
            </a:r>
          </a:p>
        </p:txBody>
      </p:sp>
      <p:sp>
        <p:nvSpPr>
          <p:cNvPr id="6" name="Rectangle 5"/>
          <p:cNvSpPr/>
          <p:nvPr/>
        </p:nvSpPr>
        <p:spPr>
          <a:xfrm>
            <a:off x="1905000" y="4038600"/>
            <a:ext cx="4572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dirty="0" smtClean="0"/>
              <a:t>Sum</a:t>
            </a:r>
          </a:p>
          <a:p>
            <a:r>
              <a:rPr lang="en-US" sz="2800" dirty="0" smtClean="0"/>
              <a:t>Subtraction</a:t>
            </a:r>
          </a:p>
          <a:p>
            <a:r>
              <a:rPr lang="en-US" sz="2800" dirty="0" smtClean="0"/>
              <a:t>Multiplication</a:t>
            </a:r>
          </a:p>
          <a:p>
            <a:r>
              <a:rPr lang="en-US" sz="2800" dirty="0" smtClean="0"/>
              <a:t>Divided</a:t>
            </a:r>
          </a:p>
        </p:txBody>
      </p:sp>
      <p:sp>
        <p:nvSpPr>
          <p:cNvPr id="7" name="Rectangle 6"/>
          <p:cNvSpPr/>
          <p:nvPr/>
        </p:nvSpPr>
        <p:spPr>
          <a:xfrm>
            <a:off x="4724400" y="3733800"/>
            <a:ext cx="3124200" cy="2819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724400" y="3733800"/>
            <a:ext cx="28956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a=2</a:t>
            </a:r>
          </a:p>
          <a:p>
            <a:r>
              <a:rPr lang="en-US" sz="4400" dirty="0" smtClean="0"/>
              <a:t>b=5</a:t>
            </a:r>
          </a:p>
          <a:p>
            <a:r>
              <a:rPr lang="en-US" sz="4400" dirty="0" smtClean="0"/>
              <a:t>Sum(a , b)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45720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Characteristics of Procedural Oriented Programming</a:t>
            </a:r>
            <a:endParaRPr lang="en-US" sz="3200" b="1" u="sng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371600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   In POP , large program are divided into smaller program.</a:t>
            </a:r>
          </a:p>
          <a:p>
            <a:endParaRPr lang="en-US" sz="1600" dirty="0"/>
          </a:p>
        </p:txBody>
      </p:sp>
      <p:sp>
        <p:nvSpPr>
          <p:cNvPr id="4" name="Rectangle 3"/>
          <p:cNvSpPr/>
          <p:nvPr/>
        </p:nvSpPr>
        <p:spPr>
          <a:xfrm>
            <a:off x="2895600" y="2209800"/>
            <a:ext cx="27432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Main program</a:t>
            </a:r>
            <a:endParaRPr lang="en-US" sz="3200" dirty="0"/>
          </a:p>
        </p:txBody>
      </p:sp>
      <p:sp>
        <p:nvSpPr>
          <p:cNvPr id="5" name="Rectangle 4"/>
          <p:cNvSpPr/>
          <p:nvPr/>
        </p:nvSpPr>
        <p:spPr>
          <a:xfrm>
            <a:off x="228600" y="3962400"/>
            <a:ext cx="1447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Sum function 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2362200" y="3962400"/>
            <a:ext cx="17526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Subtraction function</a:t>
            </a:r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4724400" y="4038600"/>
            <a:ext cx="16764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Divided function</a:t>
            </a:r>
            <a:endParaRPr lang="en-US" sz="2400" dirty="0"/>
          </a:p>
        </p:txBody>
      </p:sp>
      <p:sp>
        <p:nvSpPr>
          <p:cNvPr id="10" name="Rectangle 9"/>
          <p:cNvSpPr/>
          <p:nvPr/>
        </p:nvSpPr>
        <p:spPr>
          <a:xfrm>
            <a:off x="7010400" y="4038600"/>
            <a:ext cx="19812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Multiplication function</a:t>
            </a:r>
            <a:endParaRPr lang="en-US" sz="2400" dirty="0"/>
          </a:p>
        </p:txBody>
      </p:sp>
      <p:cxnSp>
        <p:nvCxnSpPr>
          <p:cNvPr id="15" name="Straight Arrow Connector 14"/>
          <p:cNvCxnSpPr/>
          <p:nvPr/>
        </p:nvCxnSpPr>
        <p:spPr>
          <a:xfrm rot="10800000" flipV="1">
            <a:off x="1371600" y="3124200"/>
            <a:ext cx="1676400" cy="762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5400000">
            <a:off x="3276600" y="3429000"/>
            <a:ext cx="762000" cy="152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16200000" flipH="1">
            <a:off x="4762500" y="3467100"/>
            <a:ext cx="838200" cy="152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5638800" y="3124200"/>
            <a:ext cx="1371600" cy="838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0" y="2057400"/>
            <a:ext cx="1981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Example :</a:t>
            </a:r>
            <a:endParaRPr lang="en-US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228600"/>
            <a:ext cx="91440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In POP, a program is written as a sequence of procedural (function).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447800"/>
            <a:ext cx="609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Example : </a:t>
            </a: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5105400" y="1143000"/>
            <a:ext cx="7391400" cy="5486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667000" y="2209800"/>
            <a:ext cx="34290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Main program</a:t>
            </a:r>
            <a:endParaRPr lang="en-US" sz="4000" dirty="0"/>
          </a:p>
        </p:txBody>
      </p:sp>
      <p:sp>
        <p:nvSpPr>
          <p:cNvPr id="8" name="Rectangle 7"/>
          <p:cNvSpPr/>
          <p:nvPr/>
        </p:nvSpPr>
        <p:spPr>
          <a:xfrm>
            <a:off x="685800" y="4343400"/>
            <a:ext cx="17526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Function 1</a:t>
            </a:r>
            <a:endParaRPr lang="en-US" sz="2800" dirty="0"/>
          </a:p>
        </p:txBody>
      </p:sp>
      <p:sp>
        <p:nvSpPr>
          <p:cNvPr id="9" name="Rectangle 8"/>
          <p:cNvSpPr/>
          <p:nvPr/>
        </p:nvSpPr>
        <p:spPr>
          <a:xfrm>
            <a:off x="3276600" y="4495800"/>
            <a:ext cx="19050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Function 1</a:t>
            </a:r>
            <a:endParaRPr lang="en-US" sz="2800" dirty="0"/>
          </a:p>
        </p:txBody>
      </p:sp>
      <p:sp>
        <p:nvSpPr>
          <p:cNvPr id="10" name="Rectangle 9"/>
          <p:cNvSpPr/>
          <p:nvPr/>
        </p:nvSpPr>
        <p:spPr>
          <a:xfrm>
            <a:off x="5791200" y="4038600"/>
            <a:ext cx="19050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Function 1</a:t>
            </a:r>
            <a:endParaRPr lang="en-US" sz="2800" dirty="0"/>
          </a:p>
        </p:txBody>
      </p:sp>
      <p:sp>
        <p:nvSpPr>
          <p:cNvPr id="11" name="Rectangle 10"/>
          <p:cNvSpPr/>
          <p:nvPr/>
        </p:nvSpPr>
        <p:spPr>
          <a:xfrm>
            <a:off x="609600" y="5791200"/>
            <a:ext cx="19812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Function 1</a:t>
            </a:r>
            <a:endParaRPr lang="en-US" sz="2800" dirty="0"/>
          </a:p>
        </p:txBody>
      </p:sp>
      <p:sp>
        <p:nvSpPr>
          <p:cNvPr id="12" name="Rectangle 11"/>
          <p:cNvSpPr/>
          <p:nvPr/>
        </p:nvSpPr>
        <p:spPr>
          <a:xfrm>
            <a:off x="5715000" y="5638800"/>
            <a:ext cx="19050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Function 1</a:t>
            </a:r>
            <a:endParaRPr lang="en-US" sz="2800" dirty="0"/>
          </a:p>
        </p:txBody>
      </p:sp>
      <p:cxnSp>
        <p:nvCxnSpPr>
          <p:cNvPr id="13" name="Straight Arrow Connector 12"/>
          <p:cNvCxnSpPr/>
          <p:nvPr/>
        </p:nvCxnSpPr>
        <p:spPr>
          <a:xfrm rot="10800000" flipV="1">
            <a:off x="1905000" y="3276600"/>
            <a:ext cx="1143000" cy="914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5400000">
            <a:off x="3963194" y="3733006"/>
            <a:ext cx="10668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5867400" y="3200400"/>
            <a:ext cx="914400" cy="762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5400000">
            <a:off x="1258094" y="5371306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5400000">
            <a:off x="6515894" y="5218906"/>
            <a:ext cx="6858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7467600" y="1676400"/>
            <a:ext cx="14478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Top down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9" name="Down Arrow 18"/>
          <p:cNvSpPr/>
          <p:nvPr/>
        </p:nvSpPr>
        <p:spPr>
          <a:xfrm>
            <a:off x="7772400" y="2667000"/>
            <a:ext cx="762000" cy="3048000"/>
          </a:xfrm>
          <a:prstGeom prst="down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609600"/>
            <a:ext cx="91440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Each procedural contain a series instruction for performing a specific task.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895600" y="2209800"/>
            <a:ext cx="27432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Main program</a:t>
            </a:r>
            <a:endParaRPr lang="en-US" sz="3200" dirty="0"/>
          </a:p>
        </p:txBody>
      </p:sp>
      <p:sp>
        <p:nvSpPr>
          <p:cNvPr id="5" name="Rectangle 4"/>
          <p:cNvSpPr/>
          <p:nvPr/>
        </p:nvSpPr>
        <p:spPr>
          <a:xfrm>
            <a:off x="228600" y="3962400"/>
            <a:ext cx="1447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Sum function 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2362200" y="3962400"/>
            <a:ext cx="17526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Subtraction function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4724400" y="4038600"/>
            <a:ext cx="16764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Divided function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7010400" y="4038600"/>
            <a:ext cx="19812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Multiplication function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>
          <a:xfrm rot="10800000" flipV="1">
            <a:off x="1371600" y="3124200"/>
            <a:ext cx="1676400" cy="762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>
            <a:off x="3276600" y="3429000"/>
            <a:ext cx="762000" cy="152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16200000" flipH="1">
            <a:off x="4762500" y="3467100"/>
            <a:ext cx="838200" cy="152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5638800" y="3124200"/>
            <a:ext cx="1371600" cy="838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0" y="1905000"/>
            <a:ext cx="25908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Example :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304800"/>
            <a:ext cx="9144000" cy="13181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/>
              <a:t>During the program execution each procedural can be called by the other procedural.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1905000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Example : </a:t>
            </a:r>
            <a:endParaRPr lang="en-US" sz="2800" dirty="0"/>
          </a:p>
        </p:txBody>
      </p:sp>
      <p:sp>
        <p:nvSpPr>
          <p:cNvPr id="29" name="Rectangle 28"/>
          <p:cNvSpPr/>
          <p:nvPr/>
        </p:nvSpPr>
        <p:spPr>
          <a:xfrm>
            <a:off x="2667000" y="2209800"/>
            <a:ext cx="34290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Main program</a:t>
            </a:r>
            <a:endParaRPr lang="en-US" sz="4000" dirty="0"/>
          </a:p>
        </p:txBody>
      </p:sp>
      <p:sp>
        <p:nvSpPr>
          <p:cNvPr id="30" name="Rectangle 29"/>
          <p:cNvSpPr/>
          <p:nvPr/>
        </p:nvSpPr>
        <p:spPr>
          <a:xfrm>
            <a:off x="685800" y="4343400"/>
            <a:ext cx="17526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Function 1</a:t>
            </a:r>
            <a:endParaRPr lang="en-US" sz="2800" dirty="0"/>
          </a:p>
        </p:txBody>
      </p:sp>
      <p:sp>
        <p:nvSpPr>
          <p:cNvPr id="31" name="Rectangle 30"/>
          <p:cNvSpPr/>
          <p:nvPr/>
        </p:nvSpPr>
        <p:spPr>
          <a:xfrm>
            <a:off x="3276600" y="4495800"/>
            <a:ext cx="19050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Function 1</a:t>
            </a:r>
            <a:endParaRPr lang="en-US" sz="2800" dirty="0"/>
          </a:p>
        </p:txBody>
      </p:sp>
      <p:sp>
        <p:nvSpPr>
          <p:cNvPr id="32" name="Rectangle 31"/>
          <p:cNvSpPr/>
          <p:nvPr/>
        </p:nvSpPr>
        <p:spPr>
          <a:xfrm>
            <a:off x="5791200" y="4038600"/>
            <a:ext cx="19050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Function 1</a:t>
            </a:r>
            <a:endParaRPr lang="en-US" sz="2800" dirty="0"/>
          </a:p>
        </p:txBody>
      </p:sp>
      <p:sp>
        <p:nvSpPr>
          <p:cNvPr id="33" name="Rectangle 32"/>
          <p:cNvSpPr/>
          <p:nvPr/>
        </p:nvSpPr>
        <p:spPr>
          <a:xfrm>
            <a:off x="609600" y="5791200"/>
            <a:ext cx="19812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Function 1</a:t>
            </a:r>
            <a:endParaRPr lang="en-US" sz="2800" dirty="0"/>
          </a:p>
        </p:txBody>
      </p:sp>
      <p:sp>
        <p:nvSpPr>
          <p:cNvPr id="34" name="Rectangle 33"/>
          <p:cNvSpPr/>
          <p:nvPr/>
        </p:nvSpPr>
        <p:spPr>
          <a:xfrm>
            <a:off x="5715000" y="5638800"/>
            <a:ext cx="19050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Function 1</a:t>
            </a:r>
            <a:endParaRPr lang="en-US" sz="2800" dirty="0"/>
          </a:p>
        </p:txBody>
      </p:sp>
      <p:cxnSp>
        <p:nvCxnSpPr>
          <p:cNvPr id="35" name="Straight Arrow Connector 34"/>
          <p:cNvCxnSpPr/>
          <p:nvPr/>
        </p:nvCxnSpPr>
        <p:spPr>
          <a:xfrm rot="10800000" flipV="1">
            <a:off x="1905000" y="3276600"/>
            <a:ext cx="1143000" cy="914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5400000">
            <a:off x="3963194" y="3733006"/>
            <a:ext cx="10668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5867400" y="3200400"/>
            <a:ext cx="914400" cy="762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rot="5400000">
            <a:off x="1258094" y="5371306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rot="5400000">
            <a:off x="6515894" y="5218906"/>
            <a:ext cx="6858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85800"/>
            <a:ext cx="9144000" cy="67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/>
              <a:t>To call a procedural, we have to write procedural name only.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0" y="1905000"/>
            <a:ext cx="1905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Example : </a:t>
            </a:r>
          </a:p>
          <a:p>
            <a:r>
              <a:rPr lang="en-US" sz="2800" dirty="0" smtClean="0"/>
              <a:t>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24000" y="1905000"/>
            <a:ext cx="41148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Sum</a:t>
            </a:r>
          </a:p>
          <a:p>
            <a:r>
              <a:rPr lang="en-US" sz="2800" dirty="0" smtClean="0"/>
              <a:t>Subtraction</a:t>
            </a:r>
          </a:p>
          <a:p>
            <a:r>
              <a:rPr lang="en-US" sz="2800" dirty="0" smtClean="0"/>
              <a:t>Multiplication</a:t>
            </a:r>
          </a:p>
          <a:p>
            <a:r>
              <a:rPr lang="en-US" sz="2800" dirty="0" smtClean="0"/>
              <a:t>Divided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685800"/>
            <a:ext cx="891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Advantage of Procedural Oriented Programming  </a:t>
            </a:r>
            <a:endParaRPr lang="en-US" sz="3200" b="1" u="sng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1600200"/>
            <a:ext cx="8534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600" dirty="0" smtClean="0"/>
              <a:t>Relatively simple (less completing)</a:t>
            </a:r>
          </a:p>
          <a:p>
            <a:pPr>
              <a:buFont typeface="Arial" pitchFamily="34" charset="0"/>
              <a:buChar char="•"/>
            </a:pPr>
            <a:r>
              <a:rPr lang="en-US" sz="3600" dirty="0" smtClean="0"/>
              <a:t>Speed</a:t>
            </a:r>
          </a:p>
          <a:p>
            <a:pPr>
              <a:buFont typeface="Arial" pitchFamily="34" charset="0"/>
              <a:buChar char="•"/>
            </a:pPr>
            <a:r>
              <a:rPr lang="en-US" sz="3600" dirty="0" smtClean="0"/>
              <a:t>Less memory </a:t>
            </a:r>
            <a:endParaRPr lang="en-US" sz="3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68580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Disadvantage of Procedural Oriented Programming </a:t>
            </a:r>
            <a:endParaRPr lang="en-US" sz="3200" b="1" u="sng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524000"/>
            <a:ext cx="77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4000" dirty="0" smtClean="0"/>
              <a:t>Characters (sign)</a:t>
            </a:r>
            <a:endParaRPr lang="en-US" sz="4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354</TotalTime>
  <Words>219</Words>
  <Application>Microsoft Office PowerPoint</Application>
  <PresentationFormat>On-screen Show (4:3)</PresentationFormat>
  <Paragraphs>68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acer</cp:lastModifiedBy>
  <cp:revision>77</cp:revision>
  <dcterms:created xsi:type="dcterms:W3CDTF">2023-10-27T13:20:29Z</dcterms:created>
  <dcterms:modified xsi:type="dcterms:W3CDTF">2023-10-30T06:22:07Z</dcterms:modified>
</cp:coreProperties>
</file>